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84" r:id="rId2"/>
    <p:sldId id="285" r:id="rId3"/>
    <p:sldId id="287" r:id="rId4"/>
    <p:sldId id="289" r:id="rId5"/>
    <p:sldId id="288" r:id="rId6"/>
    <p:sldId id="286" r:id="rId7"/>
    <p:sldId id="274" r:id="rId8"/>
    <p:sldId id="277" r:id="rId9"/>
    <p:sldId id="278" r:id="rId10"/>
  </p:sldIdLst>
  <p:sldSz cx="10680700" cy="7556500"/>
  <p:notesSz cx="6888163" cy="100203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47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1pPr>
    <a:lvl2pPr marL="0" marR="0" indent="228600" algn="ctr" defTabSz="4547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2pPr>
    <a:lvl3pPr marL="0" marR="0" indent="457200" algn="ctr" defTabSz="4547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3pPr>
    <a:lvl4pPr marL="0" marR="0" indent="685800" algn="ctr" defTabSz="4547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4pPr>
    <a:lvl5pPr marL="0" marR="0" indent="914400" algn="ctr" defTabSz="4547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5pPr>
    <a:lvl6pPr marL="0" marR="0" indent="1143000" algn="ctr" defTabSz="4547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6pPr>
    <a:lvl7pPr marL="0" marR="0" indent="1371600" algn="ctr" defTabSz="4547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7pPr>
    <a:lvl8pPr marL="0" marR="0" indent="1600200" algn="ctr" defTabSz="4547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8pPr>
    <a:lvl9pPr marL="0" marR="0" indent="1828800" algn="ctr" defTabSz="4547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長谷川 真由美" initials="長谷川" lastIdx="2" clrIdx="0">
    <p:extLst>
      <p:ext uri="{19B8F6BF-5375-455C-9EA6-DF929625EA0E}">
        <p15:presenceInfo xmlns:p15="http://schemas.microsoft.com/office/powerpoint/2012/main" userId="ea4539e0c99a720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3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788988" y="750888"/>
            <a:ext cx="5310187" cy="3757612"/>
          </a:xfrm>
          <a:prstGeom prst="rect">
            <a:avLst/>
          </a:prstGeom>
        </p:spPr>
        <p:txBody>
          <a:bodyPr lIns="96612" tIns="48306" rIns="96612" bIns="48306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8422" y="4759643"/>
            <a:ext cx="5051320" cy="4509135"/>
          </a:xfrm>
          <a:prstGeom prst="rect">
            <a:avLst/>
          </a:prstGeom>
        </p:spPr>
        <p:txBody>
          <a:bodyPr lIns="96612" tIns="48306" rIns="96612" bIns="48306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&amp;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イメージ"/>
          <p:cNvSpPr>
            <a:spLocks noGrp="1"/>
          </p:cNvSpPr>
          <p:nvPr>
            <p:ph type="pic" idx="13"/>
          </p:nvPr>
        </p:nvSpPr>
        <p:spPr>
          <a:xfrm>
            <a:off x="0" y="774303"/>
            <a:ext cx="10680701" cy="60078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イメージ"/>
          <p:cNvSpPr>
            <a:spLocks noGrp="1"/>
          </p:cNvSpPr>
          <p:nvPr>
            <p:ph type="pic" sz="half" idx="13"/>
          </p:nvPr>
        </p:nvSpPr>
        <p:spPr>
          <a:xfrm>
            <a:off x="1369239" y="1069135"/>
            <a:ext cx="7943771" cy="38272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タイトルテキスト"/>
          <p:cNvSpPr txBox="1">
            <a:spLocks noGrp="1"/>
          </p:cNvSpPr>
          <p:nvPr>
            <p:ph type="title"/>
          </p:nvPr>
        </p:nvSpPr>
        <p:spPr>
          <a:xfrm>
            <a:off x="278143" y="4940888"/>
            <a:ext cx="10124414" cy="878934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2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278143" y="5786444"/>
            <a:ext cx="10124414" cy="695359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テキスト"/>
          <p:cNvSpPr txBox="1">
            <a:spLocks noGrp="1"/>
          </p:cNvSpPr>
          <p:nvPr>
            <p:ph type="title"/>
          </p:nvPr>
        </p:nvSpPr>
        <p:spPr>
          <a:xfrm>
            <a:off x="778801" y="2760245"/>
            <a:ext cx="9123098" cy="2036010"/>
          </a:xfrm>
          <a:prstGeom prst="rect">
            <a:avLst/>
          </a:prstGeom>
        </p:spPr>
        <p:txBody>
          <a:bodyPr anchor="ctr"/>
          <a:lstStyle/>
          <a:p>
            <a:r>
              <a:t>タイトルテキスト</a:t>
            </a:r>
          </a:p>
        </p:txBody>
      </p:sp>
      <p:sp>
        <p:nvSpPr>
          <p:cNvPr id="3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イメージ"/>
          <p:cNvSpPr>
            <a:spLocks noGrp="1"/>
          </p:cNvSpPr>
          <p:nvPr>
            <p:ph type="pic" sz="half" idx="13"/>
          </p:nvPr>
        </p:nvSpPr>
        <p:spPr>
          <a:xfrm>
            <a:off x="5766973" y="1191518"/>
            <a:ext cx="4172150" cy="50232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タイトルテキスト"/>
          <p:cNvSpPr txBox="1">
            <a:spLocks noGrp="1"/>
          </p:cNvSpPr>
          <p:nvPr>
            <p:ph type="title"/>
          </p:nvPr>
        </p:nvSpPr>
        <p:spPr>
          <a:xfrm>
            <a:off x="723172" y="1191517"/>
            <a:ext cx="4478107" cy="2430973"/>
          </a:xfrm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r>
              <a:t>タイトルテキスト</a:t>
            </a:r>
          </a:p>
        </p:txBody>
      </p:sp>
      <p:sp>
        <p:nvSpPr>
          <p:cNvPr id="4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723172" y="3633615"/>
            <a:ext cx="4478107" cy="2508853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テキスト"/>
          <p:cNvSpPr txBox="1">
            <a:spLocks noGrp="1"/>
          </p:cNvSpPr>
          <p:nvPr>
            <p:ph type="title"/>
          </p:nvPr>
        </p:nvSpPr>
        <p:spPr>
          <a:xfrm>
            <a:off x="739861" y="930063"/>
            <a:ext cx="9200979" cy="1001317"/>
          </a:xfrm>
          <a:prstGeom prst="rect">
            <a:avLst/>
          </a:prstGeom>
        </p:spPr>
        <p:txBody>
          <a:bodyPr anchor="ctr"/>
          <a:lstStyle/>
          <a:p>
            <a:r>
              <a:t>タイトルテキスト</a:t>
            </a:r>
          </a:p>
        </p:txBody>
      </p:sp>
      <p:sp>
        <p:nvSpPr>
          <p:cNvPr id="57" name="本文レベル1…"/>
          <p:cNvSpPr txBox="1">
            <a:spLocks noGrp="1"/>
          </p:cNvSpPr>
          <p:nvPr>
            <p:ph type="body" idx="1"/>
          </p:nvPr>
        </p:nvSpPr>
        <p:spPr>
          <a:xfrm>
            <a:off x="739861" y="2153893"/>
            <a:ext cx="9200979" cy="4072018"/>
          </a:xfrm>
          <a:prstGeom prst="rect">
            <a:avLst/>
          </a:prstGeom>
        </p:spPr>
        <p:txBody>
          <a:bodyPr anchor="ctr"/>
          <a:lstStyle>
            <a:lvl1pPr marL="343958" indent="-343958" algn="l">
              <a:spcBef>
                <a:spcPts val="3200"/>
              </a:spcBef>
              <a:buSzPct val="125000"/>
              <a:buChar char="•"/>
              <a:defRPr sz="2600"/>
            </a:lvl1pPr>
            <a:lvl2pPr marL="978958" indent="-343958" algn="l">
              <a:spcBef>
                <a:spcPts val="3200"/>
              </a:spcBef>
              <a:buSzPct val="125000"/>
              <a:buChar char="•"/>
              <a:defRPr sz="2600"/>
            </a:lvl2pPr>
            <a:lvl3pPr marL="1613958" indent="-343958" algn="l">
              <a:spcBef>
                <a:spcPts val="3200"/>
              </a:spcBef>
              <a:buSzPct val="125000"/>
              <a:buChar char="•"/>
              <a:defRPr sz="2600"/>
            </a:lvl3pPr>
            <a:lvl4pPr marL="2248958" indent="-343958" algn="l">
              <a:spcBef>
                <a:spcPts val="3200"/>
              </a:spcBef>
              <a:buSzPct val="125000"/>
              <a:buChar char="•"/>
              <a:defRPr sz="2600"/>
            </a:lvl4pPr>
            <a:lvl5pPr marL="2883958" indent="-343958" algn="l">
              <a:spcBef>
                <a:spcPts val="3200"/>
              </a:spcBef>
              <a:buSzPct val="125000"/>
              <a:buChar char="•"/>
              <a:defRPr sz="26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イメージ"/>
          <p:cNvSpPr>
            <a:spLocks noGrp="1"/>
          </p:cNvSpPr>
          <p:nvPr>
            <p:ph type="pic" sz="half" idx="13"/>
          </p:nvPr>
        </p:nvSpPr>
        <p:spPr>
          <a:xfrm>
            <a:off x="5768690" y="2153893"/>
            <a:ext cx="4172150" cy="40720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タイトルテキスト"/>
          <p:cNvSpPr txBox="1">
            <a:spLocks noGrp="1"/>
          </p:cNvSpPr>
          <p:nvPr>
            <p:ph type="title"/>
          </p:nvPr>
        </p:nvSpPr>
        <p:spPr>
          <a:xfrm>
            <a:off x="739861" y="930063"/>
            <a:ext cx="9200979" cy="1001317"/>
          </a:xfrm>
          <a:prstGeom prst="rect">
            <a:avLst/>
          </a:prstGeom>
        </p:spPr>
        <p:txBody>
          <a:bodyPr anchor="ctr"/>
          <a:lstStyle/>
          <a:p>
            <a:r>
              <a:t>タイトルテキスト</a:t>
            </a:r>
          </a:p>
        </p:txBody>
      </p:sp>
      <p:sp>
        <p:nvSpPr>
          <p:cNvPr id="67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739861" y="2153893"/>
            <a:ext cx="4478106" cy="4072018"/>
          </a:xfrm>
          <a:prstGeom prst="rect">
            <a:avLst/>
          </a:prstGeom>
        </p:spPr>
        <p:txBody>
          <a:bodyPr anchor="ctr"/>
          <a:lstStyle>
            <a:lvl1pPr marL="294105" indent="-294105" algn="l">
              <a:spcBef>
                <a:spcPts val="2400"/>
              </a:spcBef>
              <a:buSzPct val="125000"/>
              <a:buChar char="•"/>
              <a:defRPr sz="2000"/>
            </a:lvl1pPr>
            <a:lvl2pPr marL="852905" indent="-294105" algn="l">
              <a:spcBef>
                <a:spcPts val="2400"/>
              </a:spcBef>
              <a:buSzPct val="125000"/>
              <a:buChar char="•"/>
              <a:defRPr sz="2000"/>
            </a:lvl2pPr>
            <a:lvl3pPr marL="1411705" indent="-294105" algn="l">
              <a:spcBef>
                <a:spcPts val="2400"/>
              </a:spcBef>
              <a:buSzPct val="125000"/>
              <a:buChar char="•"/>
              <a:defRPr sz="2000"/>
            </a:lvl3pPr>
            <a:lvl4pPr marL="1970505" indent="-294105" algn="l">
              <a:spcBef>
                <a:spcPts val="2400"/>
              </a:spcBef>
              <a:buSzPct val="125000"/>
              <a:buChar char="•"/>
              <a:defRPr sz="2000"/>
            </a:lvl4pPr>
            <a:lvl5pPr marL="2529305" indent="-294105" algn="l">
              <a:spcBef>
                <a:spcPts val="2400"/>
              </a:spcBef>
              <a:buSzPct val="125000"/>
              <a:buChar char="•"/>
              <a:defRPr sz="20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本文レベル1…"/>
          <p:cNvSpPr txBox="1">
            <a:spLocks noGrp="1"/>
          </p:cNvSpPr>
          <p:nvPr>
            <p:ph type="body" idx="1"/>
          </p:nvPr>
        </p:nvSpPr>
        <p:spPr>
          <a:xfrm>
            <a:off x="739861" y="1553104"/>
            <a:ext cx="9200979" cy="4450292"/>
          </a:xfrm>
          <a:prstGeom prst="rect">
            <a:avLst/>
          </a:prstGeom>
        </p:spPr>
        <p:txBody>
          <a:bodyPr anchor="ctr"/>
          <a:lstStyle>
            <a:lvl1pPr marL="343958" indent="-343958" algn="l">
              <a:spcBef>
                <a:spcPts val="3200"/>
              </a:spcBef>
              <a:buSzPct val="125000"/>
              <a:buChar char="•"/>
              <a:defRPr sz="2600"/>
            </a:lvl1pPr>
            <a:lvl2pPr marL="978958" indent="-343958" algn="l">
              <a:spcBef>
                <a:spcPts val="3200"/>
              </a:spcBef>
              <a:buSzPct val="125000"/>
              <a:buChar char="•"/>
              <a:defRPr sz="2600"/>
            </a:lvl2pPr>
            <a:lvl3pPr marL="1613958" indent="-343958" algn="l">
              <a:spcBef>
                <a:spcPts val="3200"/>
              </a:spcBef>
              <a:buSzPct val="125000"/>
              <a:buChar char="•"/>
              <a:defRPr sz="2600"/>
            </a:lvl3pPr>
            <a:lvl4pPr marL="2248958" indent="-343958" algn="l">
              <a:spcBef>
                <a:spcPts val="3200"/>
              </a:spcBef>
              <a:buSzPct val="125000"/>
              <a:buChar char="•"/>
              <a:defRPr sz="2600"/>
            </a:lvl4pPr>
            <a:lvl5pPr marL="2883958" indent="-343958" algn="l">
              <a:spcBef>
                <a:spcPts val="3200"/>
              </a:spcBef>
              <a:buSzPct val="125000"/>
              <a:buChar char="•"/>
              <a:defRPr sz="26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イメージ"/>
          <p:cNvSpPr>
            <a:spLocks noGrp="1"/>
          </p:cNvSpPr>
          <p:nvPr>
            <p:ph type="pic" sz="quarter" idx="13"/>
          </p:nvPr>
        </p:nvSpPr>
        <p:spPr>
          <a:xfrm>
            <a:off x="6903514" y="3861692"/>
            <a:ext cx="3243151" cy="24309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イメージ"/>
          <p:cNvSpPr>
            <a:spLocks noGrp="1"/>
          </p:cNvSpPr>
          <p:nvPr>
            <p:ph type="pic" sz="quarter" idx="14"/>
          </p:nvPr>
        </p:nvSpPr>
        <p:spPr>
          <a:xfrm>
            <a:off x="6903514" y="1269398"/>
            <a:ext cx="3243151" cy="24309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イメージ"/>
          <p:cNvSpPr>
            <a:spLocks noGrp="1"/>
          </p:cNvSpPr>
          <p:nvPr>
            <p:ph type="pic" sz="half" idx="15"/>
          </p:nvPr>
        </p:nvSpPr>
        <p:spPr>
          <a:xfrm>
            <a:off x="528472" y="1269398"/>
            <a:ext cx="6208157" cy="50232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045818" y="4696122"/>
            <a:ext cx="8594627" cy="25589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600"/>
            </a:lvl1pPr>
          </a:lstStyle>
          <a:p>
            <a:r>
              <a:t>–Johnny Appleseed</a:t>
            </a:r>
          </a:p>
        </p:txBody>
      </p:sp>
      <p:sp>
        <p:nvSpPr>
          <p:cNvPr id="94" name="“ここに引用を入力してください。”"/>
          <p:cNvSpPr txBox="1">
            <a:spLocks noGrp="1"/>
          </p:cNvSpPr>
          <p:nvPr>
            <p:ph type="body" sz="quarter" idx="14"/>
          </p:nvPr>
        </p:nvSpPr>
        <p:spPr>
          <a:xfrm>
            <a:off x="1045818" y="3429575"/>
            <a:ext cx="8594627" cy="374704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600"/>
            </a:lvl1pPr>
          </a:lstStyle>
          <a:p>
            <a:r>
              <a:t>“ここに引用を入力してください。”</a:t>
            </a:r>
          </a:p>
        </p:txBody>
      </p:sp>
      <p:sp>
        <p:nvSpPr>
          <p:cNvPr id="9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>
            <a:spLocks noGrp="1"/>
          </p:cNvSpPr>
          <p:nvPr>
            <p:ph type="title"/>
          </p:nvPr>
        </p:nvSpPr>
        <p:spPr>
          <a:xfrm>
            <a:off x="778801" y="1781181"/>
            <a:ext cx="9123098" cy="20360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251" tIns="22251" rIns="22251" bIns="22251" anchor="b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本文レベル1…"/>
          <p:cNvSpPr txBox="1">
            <a:spLocks noGrp="1"/>
          </p:cNvSpPr>
          <p:nvPr>
            <p:ph type="body" idx="1"/>
          </p:nvPr>
        </p:nvSpPr>
        <p:spPr>
          <a:xfrm>
            <a:off x="778801" y="3872818"/>
            <a:ext cx="9123098" cy="6953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251" tIns="22251" rIns="22251" bIns="22251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5224232" y="6504053"/>
            <a:ext cx="226673" cy="230583"/>
          </a:xfrm>
          <a:prstGeom prst="rect">
            <a:avLst/>
          </a:prstGeom>
          <a:ln w="3175">
            <a:miter lim="400000"/>
          </a:ln>
        </p:spPr>
        <p:txBody>
          <a:bodyPr wrap="none" lIns="22251" tIns="22251" rIns="22251" bIns="22251">
            <a:spAutoFit/>
          </a:bodyPr>
          <a:lstStyle>
            <a:lvl1pPr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0" algn="ctr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0" algn="ctr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0" algn="ctr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0" algn="ctr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0" algn="ctr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0" algn="ctr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0" algn="ctr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0" algn="ctr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titleStyle>
    <p:bodyStyle>
      <a:lvl1pPr marL="0" marR="0" indent="0" algn="ctr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0" algn="ctr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0" algn="ctr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0" algn="ctr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0" algn="ctr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355600" algn="ctr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711200" algn="ctr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066800" algn="ctr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422400" algn="ctr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bodyStyle>
    <p:otherStyle>
      <a:lvl1pPr marL="0" marR="0" indent="0" algn="ctr" defTabSz="45478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5478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5478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5478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5478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5478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5478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5478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5478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A4_base.jpg" descr="A4_ba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" y="5719"/>
            <a:ext cx="10680701" cy="7550781"/>
          </a:xfrm>
          <a:prstGeom prst="rect">
            <a:avLst/>
          </a:prstGeom>
          <a:ln w="3175">
            <a:miter lim="400000"/>
          </a:ln>
        </p:spPr>
      </p:pic>
      <p:sp>
        <p:nvSpPr>
          <p:cNvPr id="120" name="ここにタイトルが入ります"/>
          <p:cNvSpPr txBox="1"/>
          <p:nvPr/>
        </p:nvSpPr>
        <p:spPr>
          <a:xfrm>
            <a:off x="5317846" y="1127815"/>
            <a:ext cx="45000" cy="4758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251" tIns="22251" rIns="22251" bIns="22251" anchor="ctr">
            <a:spAutoFit/>
          </a:bodyPr>
          <a:lstStyle>
            <a:lvl1pPr>
              <a:defRPr sz="2800">
                <a:latin typeface="游明朝体 ミディアム"/>
                <a:ea typeface="游明朝体 ミディアム"/>
                <a:cs typeface="游明朝体 ミディアム"/>
                <a:sym typeface="游明朝体 ミディアム"/>
              </a:defRPr>
            </a:lvl1pPr>
          </a:lstStyle>
          <a:p>
            <a:endParaRPr dirty="0"/>
          </a:p>
        </p:txBody>
      </p:sp>
      <p:sp>
        <p:nvSpPr>
          <p:cNvPr id="121" name="ここに文字が入ります。ここに文字が入ります。…"/>
          <p:cNvSpPr txBox="1"/>
          <p:nvPr/>
        </p:nvSpPr>
        <p:spPr>
          <a:xfrm>
            <a:off x="1015381" y="2320615"/>
            <a:ext cx="8649939" cy="4296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251" tIns="22251" rIns="22251" bIns="22251">
            <a:spAutoFit/>
          </a:bodyPr>
          <a:lstStyle/>
          <a:p>
            <a:pPr>
              <a:defRPr sz="2500">
                <a:latin typeface="游明朝体 ミディアム"/>
                <a:ea typeface="游明朝体 ミディアム"/>
                <a:cs typeface="游明朝体 ミディアム"/>
                <a:sym typeface="游明朝体 ミディアム"/>
              </a:defRPr>
            </a:pPr>
            <a:endParaRPr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1D66602-3206-4CA2-8B52-BE87A4C10924}"/>
              </a:ext>
            </a:extLst>
          </p:cNvPr>
          <p:cNvSpPr txBox="1"/>
          <p:nvPr/>
        </p:nvSpPr>
        <p:spPr>
          <a:xfrm>
            <a:off x="602674" y="1127815"/>
            <a:ext cx="9507682" cy="125162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rtl="0">
              <a:spcBef>
                <a:spcPts val="1400"/>
              </a:spcBef>
              <a:spcAft>
                <a:spcPts val="1400"/>
              </a:spcAft>
            </a:pPr>
            <a:endParaRPr lang="en-US" altLang="ja-JP" sz="360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rtl="0">
              <a:spcBef>
                <a:spcPts val="1400"/>
              </a:spcBef>
              <a:spcAft>
                <a:spcPts val="1400"/>
              </a:spcAft>
            </a:pPr>
            <a:endParaRPr lang="en-US" altLang="ja-JP" sz="16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16" name="タイトル 15">
            <a:extLst>
              <a:ext uri="{FF2B5EF4-FFF2-40B4-BE49-F238E27FC236}">
                <a16:creationId xmlns:a16="http://schemas.microsoft.com/office/drawing/2014/main" id="{1B473EE2-0F50-4C6A-811C-9E6ED295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5" y="1029482"/>
            <a:ext cx="4070840" cy="5185064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en-US" altLang="ja-JP" sz="2800" b="0" i="0" dirty="0">
                <a:solidFill>
                  <a:srgbClr val="33CCCC"/>
                </a:solidFill>
                <a:effectLst/>
                <a:latin typeface="Verdana" panose="020B0604030504040204" pitchFamily="34" charset="0"/>
              </a:rPr>
            </a:br>
            <a:r>
              <a:rPr lang="ja-JP" altLang="en-US" sz="2200" i="0" dirty="0">
                <a:solidFill>
                  <a:srgbClr val="33CCCC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あなたの中に存在する女神の象徴</a:t>
            </a:r>
            <a:br>
              <a:rPr lang="ja-JP" altLang="en-US" sz="2200" dirty="0">
                <a:solidFill>
                  <a:srgbClr val="33CCCC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2200" i="0" dirty="0">
                <a:solidFill>
                  <a:srgbClr val="33CCCC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美しいお守りジュエリー</a:t>
            </a:r>
            <a:br>
              <a:rPr lang="en-US" altLang="ja-JP" sz="2200" i="0" dirty="0">
                <a:solidFill>
                  <a:srgbClr val="33CCCC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br>
              <a:rPr lang="en-US" altLang="ja-JP" sz="2200" i="0" dirty="0">
                <a:solidFill>
                  <a:srgbClr val="33CCCC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br>
              <a:rPr lang="en-US" altLang="ja-JP" sz="105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br>
              <a:rPr lang="en-US" altLang="ja-JP" sz="105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ja-JP" altLang="en-US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女神ジュエリーは、あなたの中に眠っている</a:t>
            </a:r>
            <a:br>
              <a:rPr lang="ja-JP" altLang="en-US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女神性（女性性）の象徴</a:t>
            </a:r>
            <a:br>
              <a:rPr lang="ja-JP" altLang="en-US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今のあなたに必要な</a:t>
            </a:r>
            <a:br>
              <a:rPr lang="ja-JP" altLang="en-US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クリスタルと出逢う時がきました</a:t>
            </a:r>
            <a:br>
              <a:rPr lang="ja-JP" altLang="en-US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br>
              <a:rPr lang="en-US" altLang="ja-JP" sz="105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br>
              <a:rPr lang="en-US" altLang="ja-JP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br>
              <a:rPr lang="en-US" altLang="ja-JP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2200" b="0" i="0" dirty="0">
                <a:solidFill>
                  <a:srgbClr val="33CCCC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石ことば・コーディネート</a:t>
            </a:r>
            <a:br>
              <a:rPr lang="en-US" altLang="ja-JP" sz="2200" b="0" i="0" dirty="0">
                <a:solidFill>
                  <a:srgbClr val="33CCCC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2200" b="0" i="0" dirty="0">
                <a:solidFill>
                  <a:srgbClr val="33CCCC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のヒント集</a:t>
            </a:r>
            <a:br>
              <a:rPr lang="en-US" altLang="ja-JP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br>
              <a:rPr lang="en-US" altLang="ja-JP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2200" b="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公式ライン登録</a:t>
            </a:r>
            <a:br>
              <a:rPr lang="en-US" altLang="ja-JP" sz="2200" b="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プレゼント</a:t>
            </a:r>
            <a:br>
              <a:rPr lang="en-US" altLang="ja-JP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br>
              <a:rPr lang="en-US" altLang="ja-JP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endParaRPr lang="ja-JP" altLang="en-US" sz="2400" dirty="0">
              <a:solidFill>
                <a:schemeClr val="accent6">
                  <a:lumMod val="50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D33DAC97-6DB4-4E39-BFD1-6BCABF23609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73969" y="5949197"/>
            <a:ext cx="4484389" cy="867239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sz="1400" b="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天然石の組み合わせやのヒントにお使い下さい</a:t>
            </a:r>
            <a:endParaRPr lang="en-US" altLang="ja-JP" sz="1400" b="0" i="0" dirty="0">
              <a:solidFill>
                <a:srgbClr val="000000"/>
              </a:solidFill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lang="en-US" altLang="ja-JP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en-US" altLang="ja-JP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Crystal*Muse</a:t>
            </a:r>
            <a:br>
              <a:rPr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endParaRPr lang="en-US" altLang="ja-JP" sz="1400" b="0" i="0" dirty="0">
              <a:solidFill>
                <a:srgbClr val="000000"/>
              </a:solidFill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8" name="図プレースホルダー 7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78609B0C-9891-43C4-A76C-3E737A3B1F47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" r="8470"/>
          <a:stretch>
            <a:fillRect/>
          </a:stretch>
        </p:blipFill>
        <p:spPr>
          <a:xfrm>
            <a:off x="5632391" y="1029482"/>
            <a:ext cx="4484390" cy="5399204"/>
          </a:xfrm>
        </p:spPr>
      </p:pic>
    </p:spTree>
    <p:extLst>
      <p:ext uri="{BB962C8B-B14F-4D97-AF65-F5344CB8AC3E}">
        <p14:creationId xmlns:p14="http://schemas.microsoft.com/office/powerpoint/2010/main" val="262805318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A4_base.jpg" descr="A4_ba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80701" cy="7550781"/>
          </a:xfrm>
          <a:prstGeom prst="rect">
            <a:avLst/>
          </a:prstGeom>
          <a:ln w="3175">
            <a:miter lim="400000"/>
          </a:ln>
        </p:spPr>
      </p:pic>
      <p:sp>
        <p:nvSpPr>
          <p:cNvPr id="120" name="ここにタイトルが入ります"/>
          <p:cNvSpPr txBox="1"/>
          <p:nvPr/>
        </p:nvSpPr>
        <p:spPr>
          <a:xfrm>
            <a:off x="5317846" y="1127815"/>
            <a:ext cx="45000" cy="4758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251" tIns="22251" rIns="22251" bIns="22251" anchor="ctr">
            <a:spAutoFit/>
          </a:bodyPr>
          <a:lstStyle>
            <a:lvl1pPr>
              <a:defRPr sz="2800">
                <a:latin typeface="游明朝体 ミディアム"/>
                <a:ea typeface="游明朝体 ミディアム"/>
                <a:cs typeface="游明朝体 ミディアム"/>
                <a:sym typeface="游明朝体 ミディアム"/>
              </a:defRPr>
            </a:lvl1pPr>
          </a:lstStyle>
          <a:p>
            <a:endParaRPr dirty="0"/>
          </a:p>
        </p:txBody>
      </p:sp>
      <p:sp>
        <p:nvSpPr>
          <p:cNvPr id="121" name="ここに文字が入ります。ここに文字が入ります。…"/>
          <p:cNvSpPr txBox="1"/>
          <p:nvPr/>
        </p:nvSpPr>
        <p:spPr>
          <a:xfrm>
            <a:off x="1015381" y="2320615"/>
            <a:ext cx="8649939" cy="4296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251" tIns="22251" rIns="22251" bIns="22251">
            <a:spAutoFit/>
          </a:bodyPr>
          <a:lstStyle/>
          <a:p>
            <a:pPr>
              <a:defRPr sz="2500">
                <a:latin typeface="游明朝体 ミディアム"/>
                <a:ea typeface="游明朝体 ミディアム"/>
                <a:cs typeface="游明朝体 ミディアム"/>
                <a:sym typeface="游明朝体 ミディアム"/>
              </a:defRPr>
            </a:pPr>
            <a:endParaRPr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1D66602-3206-4CA2-8B52-BE87A4C10924}"/>
              </a:ext>
            </a:extLst>
          </p:cNvPr>
          <p:cNvSpPr txBox="1"/>
          <p:nvPr/>
        </p:nvSpPr>
        <p:spPr>
          <a:xfrm>
            <a:off x="609005" y="970213"/>
            <a:ext cx="9507682" cy="5847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rtl="0">
              <a:spcBef>
                <a:spcPts val="1400"/>
              </a:spcBef>
              <a:spcAft>
                <a:spcPts val="1400"/>
              </a:spcAft>
            </a:pPr>
            <a:r>
              <a:rPr lang="ja-JP" altLang="en-US" sz="3200" b="0" i="0" dirty="0">
                <a:solidFill>
                  <a:srgbClr val="33CCCC"/>
                </a:solidFill>
                <a:effectLst/>
                <a:latin typeface="Verdana" panose="020B0604030504040204" pitchFamily="34" charset="0"/>
              </a:rPr>
              <a:t>クリスタルミューズの由来</a:t>
            </a:r>
            <a:endParaRPr lang="en-US" altLang="ja-JP" sz="3200" dirty="0">
              <a:solidFill>
                <a:srgbClr val="33CCCC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6354027-787B-4F04-95B7-46B2FC1D011E}"/>
              </a:ext>
            </a:extLst>
          </p:cNvPr>
          <p:cNvSpPr txBox="1"/>
          <p:nvPr/>
        </p:nvSpPr>
        <p:spPr>
          <a:xfrm>
            <a:off x="1901535" y="1712590"/>
            <a:ext cx="7367154" cy="30037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クリスタルミューズと言う名前は 制作をはじめたのは</a:t>
            </a:r>
            <a:r>
              <a:rPr lang="en-US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2006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年</a:t>
            </a:r>
            <a:r>
              <a:rPr lang="en-US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6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月に天然石ジュエリーを販売のきっかけをくれた サロンのオーナーにつけてもらった。 </a:t>
            </a:r>
            <a:endParaRPr lang="en-US" altLang="ja-JP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意味はクリスタル</a:t>
            </a:r>
            <a:r>
              <a:rPr lang="en-US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(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石</a:t>
            </a:r>
            <a:r>
              <a:rPr lang="en-US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)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の女神。</a:t>
            </a:r>
            <a:r>
              <a:rPr lang="ja-JP" altLang="en-US" b="0" i="0" dirty="0">
                <a:solidFill>
                  <a:srgbClr val="05161A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私の中にある女神性（女性性）が存在する理由や意味に向き合いながら制作してきた。</a:t>
            </a:r>
            <a:endParaRPr lang="en-US" altLang="ja-JP" b="0" i="0" dirty="0">
              <a:solidFill>
                <a:srgbClr val="05161A"/>
              </a:solidFill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en-US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2015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年からブランド名をカナウ・ジュエリーに変更してギャラリー展示、デパート販売をしている。</a:t>
            </a:r>
            <a:r>
              <a:rPr lang="ja-JP" altLang="en-US" b="0" i="0" dirty="0">
                <a:solidFill>
                  <a:srgbClr val="05161A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制作</a:t>
            </a:r>
            <a:r>
              <a:rPr lang="en-US" altLang="ja-JP" b="0" i="0" dirty="0">
                <a:solidFill>
                  <a:srgbClr val="05161A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15</a:t>
            </a:r>
            <a:r>
              <a:rPr lang="ja-JP" altLang="en-US" b="0" i="0" dirty="0">
                <a:solidFill>
                  <a:srgbClr val="05161A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年目</a:t>
            </a:r>
            <a:r>
              <a:rPr lang="ja-JP" altLang="en-US" dirty="0">
                <a:solidFill>
                  <a:srgbClr val="05161A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から持ち主</a:t>
            </a:r>
            <a:r>
              <a:rPr lang="ja-JP" altLang="en-US" b="0" i="0" dirty="0">
                <a:solidFill>
                  <a:srgbClr val="05161A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と天然石の魅力をコーディネートする</a:t>
            </a:r>
            <a:endParaRPr lang="en-US" altLang="ja-JP" b="0" i="0" dirty="0">
              <a:solidFill>
                <a:srgbClr val="05161A"/>
              </a:solidFill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b="0" i="0" dirty="0">
                <a:solidFill>
                  <a:srgbClr val="05161A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オンリーワンジュエリーを制作、提案する「ミューズセッション」をはじめた。</a:t>
            </a:r>
            <a:endParaRPr lang="en-US" altLang="ja-JP" b="0" i="0" dirty="0">
              <a:solidFill>
                <a:srgbClr val="05161A"/>
              </a:solidFill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b="0" i="0" dirty="0">
                <a:solidFill>
                  <a:srgbClr val="05161A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ネットショップでは、クリスタルミューズを名乗っている。</a:t>
            </a:r>
            <a:endParaRPr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7482E40-0BD0-4081-9BD2-9ED74A4E8216}"/>
              </a:ext>
            </a:extLst>
          </p:cNvPr>
          <p:cNvSpPr txBox="1"/>
          <p:nvPr/>
        </p:nvSpPr>
        <p:spPr>
          <a:xfrm>
            <a:off x="1760370" y="4914996"/>
            <a:ext cx="7649483" cy="167129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女神性の輝きの キーワードは </a:t>
            </a:r>
            <a:r>
              <a:rPr lang="ja-JP" altLang="en-US" sz="1400" b="1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「心からの笑顔」 </a:t>
            </a:r>
            <a:r>
              <a:rPr lang="ja-JP" altLang="en-US" sz="14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日々の努力からしか生まれない 「心からの笑顔」の女神で在りたい あなたにお届けする特別なジュエリー。</a:t>
            </a:r>
            <a:endParaRPr lang="en-US" altLang="ja-JP" sz="1400" i="0" dirty="0">
              <a:solidFill>
                <a:srgbClr val="000000"/>
              </a:solidFill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作り続けてきた独学技術の ワイヤーデザイン</a:t>
            </a:r>
            <a:r>
              <a:rPr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で包まれた</a:t>
            </a:r>
            <a:endParaRPr lang="en-US" altLang="ja-JP" sz="1400" i="0" dirty="0">
              <a:solidFill>
                <a:srgbClr val="000000"/>
              </a:solidFill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女神ジュエリー</a:t>
            </a:r>
            <a:r>
              <a:rPr lang="ja-JP" altLang="en-US" sz="14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 あなたが身につけて 新しい輝きを手にいれて下さい。</a:t>
            </a:r>
            <a:endParaRPr lang="en-US" altLang="ja-JP" sz="1400" i="0" dirty="0">
              <a:solidFill>
                <a:srgbClr val="000000"/>
              </a:solidFill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制作の中で感じた </a:t>
            </a:r>
            <a:r>
              <a:rPr lang="ja-JP" altLang="en-US" sz="1400" b="1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オンリーワンメッセージ</a:t>
            </a:r>
            <a:r>
              <a:rPr lang="ja-JP" altLang="en-US" sz="14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をジュエリーに添えています。</a:t>
            </a:r>
            <a:endParaRPr lang="ja-JP" altLang="en-US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535391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A4_base.jpg" descr="A4_ba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80701" cy="7550781"/>
          </a:xfrm>
          <a:prstGeom prst="rect">
            <a:avLst/>
          </a:prstGeom>
          <a:ln w="3175">
            <a:miter lim="400000"/>
          </a:ln>
        </p:spPr>
      </p:pic>
      <p:sp>
        <p:nvSpPr>
          <p:cNvPr id="120" name="ここにタイトルが入ります"/>
          <p:cNvSpPr txBox="1"/>
          <p:nvPr/>
        </p:nvSpPr>
        <p:spPr>
          <a:xfrm>
            <a:off x="5317846" y="1127815"/>
            <a:ext cx="45000" cy="4758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251" tIns="22251" rIns="22251" bIns="22251" anchor="ctr">
            <a:spAutoFit/>
          </a:bodyPr>
          <a:lstStyle>
            <a:lvl1pPr>
              <a:defRPr sz="2800">
                <a:latin typeface="游明朝体 ミディアム"/>
                <a:ea typeface="游明朝体 ミディアム"/>
                <a:cs typeface="游明朝体 ミディアム"/>
                <a:sym typeface="游明朝体 ミディアム"/>
              </a:defRPr>
            </a:lvl1pPr>
          </a:lstStyle>
          <a:p>
            <a:endParaRPr dirty="0"/>
          </a:p>
        </p:txBody>
      </p:sp>
      <p:sp>
        <p:nvSpPr>
          <p:cNvPr id="121" name="ここに文字が入ります。ここに文字が入ります。…"/>
          <p:cNvSpPr txBox="1"/>
          <p:nvPr/>
        </p:nvSpPr>
        <p:spPr>
          <a:xfrm>
            <a:off x="1015381" y="2320615"/>
            <a:ext cx="8649939" cy="4296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251" tIns="22251" rIns="22251" bIns="22251">
            <a:spAutoFit/>
          </a:bodyPr>
          <a:lstStyle/>
          <a:p>
            <a:pPr>
              <a:defRPr sz="2500">
                <a:latin typeface="游明朝体 ミディアム"/>
                <a:ea typeface="游明朝体 ミディアム"/>
                <a:cs typeface="游明朝体 ミディアム"/>
                <a:sym typeface="游明朝体 ミディアム"/>
              </a:defRPr>
            </a:pPr>
            <a:endParaRPr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1D66602-3206-4CA2-8B52-BE87A4C10924}"/>
              </a:ext>
            </a:extLst>
          </p:cNvPr>
          <p:cNvSpPr txBox="1"/>
          <p:nvPr/>
        </p:nvSpPr>
        <p:spPr>
          <a:xfrm>
            <a:off x="602674" y="1127815"/>
            <a:ext cx="9507682" cy="52322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rtl="0">
              <a:spcBef>
                <a:spcPts val="1400"/>
              </a:spcBef>
              <a:spcAft>
                <a:spcPts val="1400"/>
              </a:spcAft>
            </a:pPr>
            <a:r>
              <a:rPr lang="ja-JP" altLang="en-US" sz="2800" i="0" dirty="0">
                <a:solidFill>
                  <a:srgbClr val="33CCCC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ミューズセッション</a:t>
            </a:r>
            <a:endParaRPr lang="en-US" altLang="ja-JP" sz="2800" dirty="0">
              <a:solidFill>
                <a:srgbClr val="33CCCC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2CB5C9-2AF4-4069-967B-F83FB66DD2BE}"/>
              </a:ext>
            </a:extLst>
          </p:cNvPr>
          <p:cNvSpPr txBox="1"/>
          <p:nvPr/>
        </p:nvSpPr>
        <p:spPr>
          <a:xfrm>
            <a:off x="4379047" y="1774146"/>
            <a:ext cx="5457824" cy="563231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今のあなたに必要な天然石をご提案します</a:t>
            </a:r>
            <a:br>
              <a:rPr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12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天然石アクセサリーを制作してきた</a:t>
            </a:r>
            <a:br>
              <a:rPr lang="ja-JP" altLang="en-US" sz="12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en-US" altLang="ja-JP" sz="12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15</a:t>
            </a:r>
            <a:r>
              <a:rPr lang="ja-JP" altLang="en-US" sz="12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年の経験から誕生し</a:t>
            </a:r>
            <a:r>
              <a:rPr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た</a:t>
            </a:r>
            <a:br>
              <a:rPr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12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天然石とあなたの女神性（女性性）を</a:t>
            </a:r>
            <a:br>
              <a:rPr lang="ja-JP" altLang="en-US" sz="12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12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コーディネートするセッションです</a:t>
            </a:r>
            <a:br>
              <a:rPr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12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今のあなたの魅力に</a:t>
            </a:r>
            <a:br>
              <a:rPr lang="ja-JP" altLang="en-US" sz="12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出逢って</a:t>
            </a:r>
            <a:r>
              <a:rPr lang="ja-JP" altLang="en-US" sz="12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下さい</a:t>
            </a:r>
            <a:endParaRPr lang="en-US" altLang="ja-JP" sz="1200" i="0" dirty="0">
              <a:solidFill>
                <a:srgbClr val="000000"/>
              </a:solidFill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>
              <a:lnSpc>
                <a:spcPct val="150000"/>
              </a:lnSpc>
            </a:pPr>
            <a:br>
              <a:rPr lang="ja-JP" altLang="en-US" sz="12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14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場所　</a:t>
            </a:r>
            <a:r>
              <a:rPr lang="en-US" altLang="ja-JP" sz="14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ZOOM</a:t>
            </a:r>
            <a:r>
              <a:rPr lang="ja-JP" altLang="en-US" sz="14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（オンライン通話）または</a:t>
            </a:r>
            <a:br>
              <a:rPr lang="ja-JP" altLang="en-US" sz="14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14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電話にて開催します</a:t>
            </a:r>
            <a:br>
              <a:rPr lang="ja-JP" altLang="en-US" sz="14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14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時間　おひとり</a:t>
            </a:r>
            <a:r>
              <a:rPr lang="en-US" altLang="ja-JP" sz="14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50</a:t>
            </a:r>
            <a:r>
              <a:rPr lang="ja-JP" altLang="en-US" sz="14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分</a:t>
            </a:r>
            <a:br>
              <a:rPr lang="ja-JP" altLang="en-US" sz="14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14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開催日程　お申し込み後に相談</a:t>
            </a:r>
            <a:endParaRPr lang="en-US" altLang="ja-JP" sz="1400" i="0" dirty="0">
              <a:solidFill>
                <a:srgbClr val="000000"/>
              </a:solidFill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lang="en-US" altLang="ja-JP" sz="1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2000" dirty="0">
                <a:solidFill>
                  <a:schemeClr val="accent6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お申込み</a:t>
            </a:r>
            <a:r>
              <a:rPr lang="ja-JP" altLang="en-US" sz="2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endParaRPr lang="en-US" altLang="ja-JP" sz="2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公式ライン</a:t>
            </a:r>
            <a:endParaRPr lang="en-US" altLang="ja-JP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en-US" altLang="ja-JP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https://kanaw-jewelry.com/order/</a:t>
            </a:r>
          </a:p>
          <a:p>
            <a:r>
              <a:rPr lang="en-US" altLang="ja-JP" b="1" dirty="0">
                <a:solidFill>
                  <a:srgbClr val="666666"/>
                </a:solidFill>
                <a:latin typeface="+mj-lt"/>
              </a:rPr>
              <a:t>https://peraichi.com/landing_pages/view/crystalmuse2021</a:t>
            </a:r>
            <a:endParaRPr lang="en-US" altLang="ja-JP" b="1" i="0" dirty="0">
              <a:solidFill>
                <a:srgbClr val="666666"/>
              </a:solidFill>
              <a:effectLst/>
              <a:latin typeface="+mj-lt"/>
            </a:endParaRPr>
          </a:p>
          <a:p>
            <a:endParaRPr lang="en-US" altLang="ja-JP" b="1" i="0" dirty="0">
              <a:solidFill>
                <a:srgbClr val="666666"/>
              </a:solidFill>
              <a:effectLst/>
              <a:latin typeface="+mj-lt"/>
            </a:endParaRPr>
          </a:p>
          <a:p>
            <a:endParaRPr lang="ja-JP" altLang="en-US" sz="2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3" name="図 2" descr="Web サイト が含まれている画像&#10;&#10;自動的に生成された説明">
            <a:extLst>
              <a:ext uri="{FF2B5EF4-FFF2-40B4-BE49-F238E27FC236}">
                <a16:creationId xmlns:a16="http://schemas.microsoft.com/office/drawing/2014/main" id="{EE686FDC-34C7-430E-BE10-9F42E99C74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9" y="2095917"/>
            <a:ext cx="3925598" cy="392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232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A4_base.jpg" descr="A4_ba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05" y="0"/>
            <a:ext cx="10680701" cy="7550781"/>
          </a:xfrm>
          <a:prstGeom prst="rect">
            <a:avLst/>
          </a:prstGeom>
          <a:ln w="3175">
            <a:miter lim="400000"/>
          </a:ln>
        </p:spPr>
      </p:pic>
      <p:sp>
        <p:nvSpPr>
          <p:cNvPr id="120" name="ここにタイトルが入ります"/>
          <p:cNvSpPr txBox="1"/>
          <p:nvPr/>
        </p:nvSpPr>
        <p:spPr>
          <a:xfrm>
            <a:off x="5317846" y="1127815"/>
            <a:ext cx="45000" cy="4758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251" tIns="22251" rIns="22251" bIns="22251" anchor="ctr">
            <a:spAutoFit/>
          </a:bodyPr>
          <a:lstStyle>
            <a:lvl1pPr>
              <a:defRPr sz="2800">
                <a:latin typeface="游明朝体 ミディアム"/>
                <a:ea typeface="游明朝体 ミディアム"/>
                <a:cs typeface="游明朝体 ミディアム"/>
                <a:sym typeface="游明朝体 ミディアム"/>
              </a:defRPr>
            </a:lvl1pPr>
          </a:lstStyle>
          <a:p>
            <a:endParaRPr dirty="0"/>
          </a:p>
        </p:txBody>
      </p:sp>
      <p:sp>
        <p:nvSpPr>
          <p:cNvPr id="121" name="ここに文字が入ります。ここに文字が入ります。…"/>
          <p:cNvSpPr txBox="1"/>
          <p:nvPr/>
        </p:nvSpPr>
        <p:spPr>
          <a:xfrm>
            <a:off x="1015381" y="2320615"/>
            <a:ext cx="8649939" cy="4296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251" tIns="22251" rIns="22251" bIns="22251">
            <a:spAutoFit/>
          </a:bodyPr>
          <a:lstStyle/>
          <a:p>
            <a:pPr>
              <a:defRPr sz="2500">
                <a:latin typeface="游明朝体 ミディアム"/>
                <a:ea typeface="游明朝体 ミディアム"/>
                <a:cs typeface="游明朝体 ミディアム"/>
                <a:sym typeface="游明朝体 ミディアム"/>
              </a:defRPr>
            </a:pPr>
            <a:endParaRPr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1D66602-3206-4CA2-8B52-BE87A4C10924}"/>
              </a:ext>
            </a:extLst>
          </p:cNvPr>
          <p:cNvSpPr txBox="1"/>
          <p:nvPr/>
        </p:nvSpPr>
        <p:spPr>
          <a:xfrm>
            <a:off x="4710276" y="1282842"/>
            <a:ext cx="5451482" cy="256480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400"/>
              </a:spcBef>
              <a:spcAft>
                <a:spcPts val="1400"/>
              </a:spcAft>
            </a:pPr>
            <a:r>
              <a:rPr lang="ja-JP" altLang="en-US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プロフィール</a:t>
            </a:r>
            <a:endParaRPr lang="en-US" altLang="ja-JP" sz="2400" b="0" i="0" dirty="0">
              <a:solidFill>
                <a:schemeClr val="accent6">
                  <a:lumMod val="50000"/>
                </a:schemeClr>
              </a:solidFill>
              <a:effectLst/>
              <a:latin typeface="+mj-lt"/>
            </a:endParaRPr>
          </a:p>
          <a:p>
            <a:pPr>
              <a:spcBef>
                <a:spcPts val="1400"/>
              </a:spcBef>
              <a:spcAft>
                <a:spcPts val="1400"/>
              </a:spcAft>
            </a:pPr>
            <a:r>
              <a:rPr lang="ja-JP" alt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ジュエリーデザイナー</a:t>
            </a:r>
            <a:br>
              <a:rPr lang="ja-JP" altLang="en-US" sz="1800" dirty="0"/>
            </a:br>
            <a:r>
              <a:rPr lang="ja-JP" alt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内面が輝きだす「カナウ・ジュエリー</a:t>
            </a:r>
            <a:r>
              <a:rPr lang="en-US" altLang="ja-JP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®</a:t>
            </a:r>
            <a:r>
              <a:rPr lang="ja-JP" alt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」主宰</a:t>
            </a:r>
            <a:endParaRPr lang="en-US" altLang="ja-JP" sz="18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>
              <a:spcBef>
                <a:spcPts val="1400"/>
              </a:spcBef>
              <a:spcAft>
                <a:spcPts val="1400"/>
              </a:spcAft>
            </a:pPr>
            <a:br>
              <a:rPr lang="ja-JP" altLang="en-US" sz="1800" dirty="0"/>
            </a:br>
            <a:r>
              <a:rPr lang="ja-JP" altLang="en-US" sz="1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ジュエリーデザイナー１５歴</a:t>
            </a:r>
            <a:br>
              <a:rPr lang="ja-JP" altLang="en-US" sz="1800" b="1" dirty="0"/>
            </a:br>
            <a:r>
              <a:rPr lang="ja-JP" altLang="en-US" sz="1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活動拠点：岡山・大阪</a:t>
            </a:r>
            <a:endParaRPr lang="ja-JP" altLang="en-US" sz="18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7D22C6E-1D71-457C-8EF6-37DAF9725831}"/>
              </a:ext>
            </a:extLst>
          </p:cNvPr>
          <p:cNvSpPr txBox="1"/>
          <p:nvPr/>
        </p:nvSpPr>
        <p:spPr>
          <a:xfrm>
            <a:off x="953534" y="4263965"/>
            <a:ext cx="8711786" cy="230832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ja-JP" alt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２００６年、天然石に魅了され独自技術のワイヤーと</a:t>
            </a:r>
            <a:endParaRPr lang="en-US" altLang="ja-JP" sz="18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ja-JP" alt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組み合わせたペンダントを制作。</a:t>
            </a:r>
            <a:br>
              <a:rPr lang="ja-JP" altLang="en-US" sz="1800" dirty="0"/>
            </a:br>
            <a:r>
              <a:rPr lang="ja-JP" alt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購入者が現れたのを機に「内面が輝きだすカナウ・ジュエリー</a:t>
            </a:r>
            <a:r>
              <a:rPr lang="en-US" altLang="ja-JP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®</a:t>
            </a:r>
            <a:r>
              <a:rPr lang="ja-JP" alt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」をスタート。</a:t>
            </a:r>
            <a:endParaRPr lang="en-US" altLang="ja-JP" sz="18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ja-JP" alt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今の自分に必要な天然石とワイヤーデザインで、本当に夢を叶える顧客が続出。</a:t>
            </a:r>
            <a:endParaRPr lang="en-US" altLang="ja-JP" sz="18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ja-JP" alt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その後は人気ギャラリーや大手百貨店での展示販売を通じて１５００人以上の</a:t>
            </a:r>
            <a:endParaRPr lang="en-US" altLang="ja-JP" sz="18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ja-JP" alt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お客様と出会い、世界観や提案方法、コミュニケーションの重要性を学ぶ。</a:t>
            </a:r>
            <a:endParaRPr lang="en-US" altLang="ja-JP" sz="18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ja-JP" alt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制作</a:t>
            </a:r>
            <a:r>
              <a:rPr lang="en-US" altLang="ja-JP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15</a:t>
            </a:r>
            <a:r>
              <a:rPr lang="ja-JP" alt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年目から「ミューズセッション」でお客様と天然石の魅力を</a:t>
            </a:r>
            <a:endParaRPr lang="en-US" altLang="ja-JP" sz="18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ja-JP" alt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コーディネートする女神ジュエリーを制作している。</a:t>
            </a:r>
            <a:endParaRPr lang="ja-JP" altLang="en-US" sz="1800" dirty="0"/>
          </a:p>
        </p:txBody>
      </p:sp>
      <p:pic>
        <p:nvPicPr>
          <p:cNvPr id="3" name="図 2" descr="窓の前に立っている女性&#10;&#10;低い精度で自動的に生成された説明">
            <a:extLst>
              <a:ext uri="{FF2B5EF4-FFF2-40B4-BE49-F238E27FC236}">
                <a16:creationId xmlns:a16="http://schemas.microsoft.com/office/drawing/2014/main" id="{922E3BF7-88BD-4664-9700-4B5575CAD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r="21910"/>
          <a:stretch/>
        </p:blipFill>
        <p:spPr>
          <a:xfrm>
            <a:off x="1333473" y="1127815"/>
            <a:ext cx="2926863" cy="287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6970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A4_base.jpg" descr="A4_ba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80701" cy="7550781"/>
          </a:xfrm>
          <a:prstGeom prst="rect">
            <a:avLst/>
          </a:prstGeom>
          <a:ln w="3175">
            <a:miter lim="400000"/>
          </a:ln>
        </p:spPr>
      </p:pic>
      <p:sp>
        <p:nvSpPr>
          <p:cNvPr id="120" name="ここにタイトルが入ります"/>
          <p:cNvSpPr txBox="1"/>
          <p:nvPr/>
        </p:nvSpPr>
        <p:spPr>
          <a:xfrm>
            <a:off x="5317846" y="1127815"/>
            <a:ext cx="45000" cy="4758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251" tIns="22251" rIns="22251" bIns="22251" anchor="ctr">
            <a:spAutoFit/>
          </a:bodyPr>
          <a:lstStyle>
            <a:lvl1pPr>
              <a:defRPr sz="2800">
                <a:latin typeface="游明朝体 ミディアム"/>
                <a:ea typeface="游明朝体 ミディアム"/>
                <a:cs typeface="游明朝体 ミディアム"/>
                <a:sym typeface="游明朝体 ミディアム"/>
              </a:defRPr>
            </a:lvl1pPr>
          </a:lstStyle>
          <a:p>
            <a:endParaRPr dirty="0"/>
          </a:p>
        </p:txBody>
      </p:sp>
      <p:sp>
        <p:nvSpPr>
          <p:cNvPr id="121" name="ここに文字が入ります。ここに文字が入ります。…"/>
          <p:cNvSpPr txBox="1"/>
          <p:nvPr/>
        </p:nvSpPr>
        <p:spPr>
          <a:xfrm>
            <a:off x="1015381" y="2320615"/>
            <a:ext cx="8649939" cy="4296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251" tIns="22251" rIns="22251" bIns="22251">
            <a:spAutoFit/>
          </a:bodyPr>
          <a:lstStyle/>
          <a:p>
            <a:pPr>
              <a:defRPr sz="2500">
                <a:latin typeface="游明朝体 ミディアム"/>
                <a:ea typeface="游明朝体 ミディアム"/>
                <a:cs typeface="游明朝体 ミディアム"/>
                <a:sym typeface="游明朝体 ミディアム"/>
              </a:defRPr>
            </a:pPr>
            <a:endParaRPr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EE2D018-3BAE-45B5-927F-D2F8FF623B71}"/>
              </a:ext>
            </a:extLst>
          </p:cNvPr>
          <p:cNvSpPr txBox="1"/>
          <p:nvPr/>
        </p:nvSpPr>
        <p:spPr>
          <a:xfrm>
            <a:off x="2066585" y="772642"/>
            <a:ext cx="6234188" cy="110799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endParaRPr lang="en-US" altLang="ja-JP" sz="2400" b="0" i="0" dirty="0">
              <a:solidFill>
                <a:schemeClr val="accent6">
                  <a:lumMod val="50000"/>
                </a:schemeClr>
              </a:solidFill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endParaRPr lang="en-US" altLang="ja-JP" sz="2400" b="0" i="0" dirty="0">
              <a:solidFill>
                <a:schemeClr val="accent6">
                  <a:lumMod val="50000"/>
                </a:schemeClr>
              </a:solidFill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lang="ja-JP" altLang="en-US" sz="1800" dirty="0">
                <a:solidFill>
                  <a:schemeClr val="accent6">
                    <a:lumMod val="50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あなたの女神は？</a:t>
            </a:r>
            <a:endParaRPr lang="ja-JP" altLang="en-US" sz="1800" i="0" dirty="0">
              <a:solidFill>
                <a:schemeClr val="accent6">
                  <a:lumMod val="50000"/>
                </a:schemeClr>
              </a:solidFill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7248286-8136-4FD4-8D16-FBD91849D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472" y="633973"/>
            <a:ext cx="9287366" cy="1208352"/>
          </a:xfrm>
        </p:spPr>
        <p:txBody>
          <a:bodyPr>
            <a:normAutofit/>
          </a:bodyPr>
          <a:lstStyle/>
          <a:p>
            <a:r>
              <a:rPr lang="ja-JP" altLang="en-US" sz="2000" b="1" dirty="0">
                <a:solidFill>
                  <a:schemeClr val="accent6">
                    <a:lumMod val="50000"/>
                  </a:schemeClr>
                </a:solidFill>
              </a:rPr>
              <a:t>今のあなたに必要な天然石に出逢う</a:t>
            </a:r>
            <a:br>
              <a:rPr lang="en-US" altLang="ja-JP" sz="1800" dirty="0">
                <a:solidFill>
                  <a:srgbClr val="33CCCC"/>
                </a:solidFill>
              </a:rPr>
            </a:br>
            <a:endParaRPr lang="ja-JP" altLang="en-US" sz="1800" dirty="0">
              <a:solidFill>
                <a:srgbClr val="33CCCC"/>
              </a:solidFill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9ACCA9C-119C-409A-A1B8-C20BCBEA61C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817757" y="3648315"/>
            <a:ext cx="3902652" cy="39400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</a:t>
            </a:r>
            <a:r>
              <a:rPr lang="en-US" altLang="ja-JP" sz="12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.</a:t>
            </a:r>
            <a:r>
              <a:rPr lang="ja-JP" altLang="en-US" sz="12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オススメの組み合わせ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ja-JP" altLang="en-US" sz="12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女神の土台（下）は地のエネルギー</a:t>
            </a:r>
            <a:endParaRPr lang="en-US" altLang="ja-JP" sz="1200" i="0" dirty="0">
              <a:solidFill>
                <a:srgbClr val="000000"/>
              </a:solidFill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ja-JP" altLang="en-US" sz="12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フェイス（上）は創造を司る天のエネルギー</a:t>
            </a:r>
            <a:endParaRPr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ja-JP" altLang="en-US" sz="12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額にはティアラのイメージの宝石ビーズ</a:t>
            </a:r>
            <a:endParaRPr lang="en-US" altLang="ja-JP" sz="1200" i="0" dirty="0">
              <a:solidFill>
                <a:srgbClr val="000000"/>
              </a:solidFill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ja-JP" altLang="en-US" sz="1200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手には花束のように　ギフトの宝石ビーズ</a:t>
            </a:r>
          </a:p>
          <a:p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79234B-B243-4F5D-8950-0764E9FAE1ED}"/>
              </a:ext>
            </a:extLst>
          </p:cNvPr>
          <p:cNvSpPr txBox="1"/>
          <p:nvPr/>
        </p:nvSpPr>
        <p:spPr>
          <a:xfrm>
            <a:off x="802844" y="3775390"/>
            <a:ext cx="4054622" cy="288284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Bef>
                <a:spcPts val="1400"/>
              </a:spcBef>
              <a:spcAft>
                <a:spcPts val="1400"/>
              </a:spcAft>
            </a:pPr>
            <a:r>
              <a:rPr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a.</a:t>
            </a:r>
            <a:r>
              <a:rPr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オススメの組み合わせ</a:t>
            </a:r>
            <a:endParaRPr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rtl="0">
              <a:lnSpc>
                <a:spcPct val="150000"/>
              </a:lnSpc>
              <a:spcBef>
                <a:spcPts val="1400"/>
              </a:spcBef>
              <a:spcAft>
                <a:spcPts val="1400"/>
              </a:spcAft>
            </a:pPr>
            <a:r>
              <a:rPr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メイン天然石：目標　願望　イメージに合う天然石に出逢う</a:t>
            </a:r>
            <a:endParaRPr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rtl="0">
              <a:lnSpc>
                <a:spcPct val="150000"/>
              </a:lnSpc>
              <a:spcBef>
                <a:spcPts val="1400"/>
              </a:spcBef>
              <a:spcAft>
                <a:spcPts val="1400"/>
              </a:spcAft>
            </a:pPr>
            <a:r>
              <a:rPr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宝石ビーズ：メインの天然石のまわりにちりばめる</a:t>
            </a:r>
            <a:endParaRPr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rtl="0">
              <a:lnSpc>
                <a:spcPct val="150000"/>
              </a:lnSpc>
              <a:spcBef>
                <a:spcPts val="1400"/>
              </a:spcBef>
              <a:spcAft>
                <a:spcPts val="1400"/>
              </a:spcAft>
            </a:pPr>
            <a:r>
              <a:rPr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宝石ビーズを選ぶ</a:t>
            </a:r>
            <a:endParaRPr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rtl="0">
              <a:spcBef>
                <a:spcPts val="1400"/>
              </a:spcBef>
              <a:spcAft>
                <a:spcPts val="1400"/>
              </a:spcAft>
            </a:pPr>
            <a:endParaRPr lang="en-US" altLang="ja-JP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pic>
        <p:nvPicPr>
          <p:cNvPr id="5" name="図 4" descr="卵型のお菓子&#10;&#10;低い精度で自動的に生成された説明">
            <a:extLst>
              <a:ext uri="{FF2B5EF4-FFF2-40B4-BE49-F238E27FC236}">
                <a16:creationId xmlns:a16="http://schemas.microsoft.com/office/drawing/2014/main" id="{2EE1FBD4-B2B8-4154-AA7F-B92C842E72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5" b="8390"/>
          <a:stretch/>
        </p:blipFill>
        <p:spPr>
          <a:xfrm>
            <a:off x="6754091" y="1345960"/>
            <a:ext cx="1940330" cy="1951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図 10" descr="小さい, 食品, 作品, 座る が含まれている画像&#10;&#10;自動的に生成された説明">
            <a:extLst>
              <a:ext uri="{FF2B5EF4-FFF2-40B4-BE49-F238E27FC236}">
                <a16:creationId xmlns:a16="http://schemas.microsoft.com/office/drawing/2014/main" id="{5D35EBD3-E4B1-4D8A-826E-10BCE76E37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" t="8665" r="14313" b="10224"/>
          <a:stretch/>
        </p:blipFill>
        <p:spPr>
          <a:xfrm>
            <a:off x="1880413" y="1345960"/>
            <a:ext cx="2046188" cy="2035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467599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A4_base.jpg" descr="A4_ba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19"/>
            <a:ext cx="10680701" cy="7550781"/>
          </a:xfrm>
          <a:prstGeom prst="rect">
            <a:avLst/>
          </a:prstGeom>
          <a:ln w="3175">
            <a:miter lim="400000"/>
          </a:ln>
        </p:spPr>
      </p:pic>
      <p:sp>
        <p:nvSpPr>
          <p:cNvPr id="120" name="ここにタイトルが入ります"/>
          <p:cNvSpPr txBox="1"/>
          <p:nvPr/>
        </p:nvSpPr>
        <p:spPr>
          <a:xfrm>
            <a:off x="5317846" y="1127815"/>
            <a:ext cx="45000" cy="4758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251" tIns="22251" rIns="22251" bIns="22251" anchor="ctr">
            <a:spAutoFit/>
          </a:bodyPr>
          <a:lstStyle>
            <a:lvl1pPr>
              <a:defRPr sz="2800">
                <a:latin typeface="游明朝体 ミディアム"/>
                <a:ea typeface="游明朝体 ミディアム"/>
                <a:cs typeface="游明朝体 ミディアム"/>
                <a:sym typeface="游明朝体 ミディアム"/>
              </a:defRPr>
            </a:lvl1pPr>
          </a:lstStyle>
          <a:p>
            <a:endParaRPr dirty="0"/>
          </a:p>
        </p:txBody>
      </p:sp>
      <p:sp>
        <p:nvSpPr>
          <p:cNvPr id="121" name="ここに文字が入ります。ここに文字が入ります。…"/>
          <p:cNvSpPr txBox="1"/>
          <p:nvPr/>
        </p:nvSpPr>
        <p:spPr>
          <a:xfrm>
            <a:off x="1015381" y="2320615"/>
            <a:ext cx="8649939" cy="4296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251" tIns="22251" rIns="22251" bIns="22251">
            <a:spAutoFit/>
          </a:bodyPr>
          <a:lstStyle/>
          <a:p>
            <a:pPr>
              <a:defRPr sz="2500">
                <a:latin typeface="游明朝体 ミディアム"/>
                <a:ea typeface="游明朝体 ミディアム"/>
                <a:cs typeface="游明朝体 ミディアム"/>
                <a:sym typeface="游明朝体 ミディアム"/>
              </a:defRPr>
            </a:pPr>
            <a:endParaRPr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1D66602-3206-4CA2-8B52-BE87A4C10924}"/>
              </a:ext>
            </a:extLst>
          </p:cNvPr>
          <p:cNvSpPr txBox="1"/>
          <p:nvPr/>
        </p:nvSpPr>
        <p:spPr>
          <a:xfrm>
            <a:off x="2140472" y="710502"/>
            <a:ext cx="4083628" cy="125162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rtl="0">
              <a:spcBef>
                <a:spcPts val="1400"/>
              </a:spcBef>
              <a:spcAft>
                <a:spcPts val="1400"/>
              </a:spcAft>
            </a:pPr>
            <a:endParaRPr lang="en-US" altLang="ja-JP" sz="360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rtl="0">
              <a:spcBef>
                <a:spcPts val="1400"/>
              </a:spcBef>
              <a:spcAft>
                <a:spcPts val="1400"/>
              </a:spcAft>
            </a:pPr>
            <a:endParaRPr lang="en-US" altLang="ja-JP" sz="16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pic>
        <p:nvPicPr>
          <p:cNvPr id="7" name="図プレースホルダー 6" descr="ドーナツ, 作品, テーブル, ピンク が含まれている画像&#10;&#10;自動的に生成された説明">
            <a:extLst>
              <a:ext uri="{FF2B5EF4-FFF2-40B4-BE49-F238E27FC236}">
                <a16:creationId xmlns:a16="http://schemas.microsoft.com/office/drawing/2014/main" id="{FE85A8A2-1A78-4015-96A2-254D68336BDD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8" r="11598"/>
          <a:stretch>
            <a:fillRect/>
          </a:stretch>
        </p:blipFill>
        <p:spPr>
          <a:xfrm>
            <a:off x="7135998" y="909888"/>
            <a:ext cx="2265476" cy="221110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B1A372B-1930-420B-8C2F-14D60C58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861" y="1082096"/>
            <a:ext cx="8499877" cy="45719"/>
          </a:xfrm>
        </p:spPr>
        <p:txBody>
          <a:bodyPr>
            <a:normAutofit fontScale="90000"/>
          </a:bodyPr>
          <a:lstStyle/>
          <a:p>
            <a:br>
              <a:rPr lang="en-US" altLang="ja-JP" sz="1600" b="1" i="0" dirty="0">
                <a:solidFill>
                  <a:schemeClr val="accent6">
                    <a:lumMod val="50000"/>
                  </a:schemeClr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1600" b="1" i="0" dirty="0">
                <a:solidFill>
                  <a:schemeClr val="accent6">
                    <a:lumMod val="50000"/>
                  </a:schemeClr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あなたの中に存在する女神の象徴</a:t>
            </a:r>
            <a:br>
              <a:rPr lang="en-US" altLang="ja-JP" sz="1600" b="1" i="0" dirty="0">
                <a:solidFill>
                  <a:schemeClr val="accent6">
                    <a:lumMod val="50000"/>
                  </a:schemeClr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br>
              <a:rPr lang="ja-JP" altLang="en-US" sz="105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ja-JP" altLang="en-US" sz="2000" b="1" i="0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オンリーワンの美しいお守りジュエリー</a:t>
            </a:r>
            <a:endParaRPr lang="ja-JP" altLang="en-US" sz="2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1F2E80A-6E59-4E15-9396-B66CB171B7E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15380" y="2015440"/>
            <a:ext cx="8925459" cy="5196640"/>
          </a:xfrm>
        </p:spPr>
        <p:txBody>
          <a:bodyPr>
            <a:normAutofit fontScale="25000" lnSpcReduction="20000"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ja-JP" sz="3500" b="0" i="0" u="none" strike="noStrike" dirty="0">
              <a:solidFill>
                <a:srgbClr val="000000"/>
              </a:solidFill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4800" b="0" i="0" u="none" strike="noStrike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ムーンストーン＆アクアマリン女神ジュエリーペンダント</a:t>
            </a:r>
            <a:endParaRPr lang="ja-JP" altLang="en-US" sz="4800" b="0" dirty="0"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ja-JP" altLang="en-US" sz="4800" b="0" dirty="0">
                <a:effectLst/>
              </a:rPr>
            </a:br>
            <a:br>
              <a:rPr lang="ja-JP" altLang="en-US" sz="4800" b="0" dirty="0"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4800" b="0" i="0" u="none" strike="noStrike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天然石　ムーンストーン　地のエネルギー</a:t>
            </a:r>
            <a:endParaRPr lang="ja-JP" altLang="en-US" sz="4800" b="0" dirty="0"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4800" b="0" i="0" u="none" strike="noStrike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アクアマリン　　天のエネルギー</a:t>
            </a:r>
            <a:endParaRPr lang="en-US" altLang="ja-JP" sz="4800" b="0" i="0" u="none" strike="noStrike" dirty="0">
              <a:solidFill>
                <a:srgbClr val="000000"/>
              </a:solidFill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ja-JP" sz="4800" b="0" i="0" u="none" strike="noStrike" dirty="0">
              <a:solidFill>
                <a:srgbClr val="000000"/>
              </a:solidFill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ティアラ：淡水パール</a:t>
            </a:r>
            <a:endParaRPr lang="ja-JP" altLang="en-US" sz="4800" b="0" dirty="0"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ja-JP" altLang="en-US" sz="4800" b="0" dirty="0"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4800" b="0" dirty="0"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花束：</a:t>
            </a:r>
            <a:r>
              <a:rPr lang="ja-JP" altLang="en-US" sz="4800" b="0" i="0" u="none" strike="noStrike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宝石ビーズ　タンザナイト　淡水パール　サファイア　ダイオプテーズ　エメラルド　オパール</a:t>
            </a:r>
            <a:endParaRPr lang="ja-JP" altLang="en-US" sz="4800" b="0" dirty="0"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ja-JP" altLang="en-US" sz="4800" b="0" dirty="0">
                <a:effectLst/>
              </a:rPr>
            </a:br>
            <a:br>
              <a:rPr lang="ja-JP" altLang="en-US" sz="2500" b="0" dirty="0">
                <a:effectLst/>
              </a:rPr>
            </a:br>
            <a:r>
              <a:rPr lang="ja-JP" altLang="en-US" sz="3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ムーンストーン</a:t>
            </a:r>
            <a:endParaRPr lang="ja-JP" altLang="en-US" sz="3700" b="0" dirty="0">
              <a:effectLst/>
            </a:endParaRPr>
          </a:p>
          <a:p>
            <a:pPr mar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６月の誕生石</a:t>
            </a:r>
            <a:endParaRPr lang="ja-JP" altLang="en-US" sz="3700" b="0" dirty="0">
              <a:effectLst/>
            </a:endParaRPr>
          </a:p>
          <a:p>
            <a:pPr mar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昔は、この石は月の輝きが結晶した石だと信じられており、月の魔力の化身として神聖視されていました。</a:t>
            </a:r>
            <a:endParaRPr lang="ja-JP" altLang="en-US" sz="3700" b="0" dirty="0">
              <a:effectLst/>
            </a:endParaRPr>
          </a:p>
          <a:p>
            <a:pPr mar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古代インドの人々は、「聖なる石」としてお守りとして身に着けていたそうです。</a:t>
            </a:r>
            <a:endParaRPr lang="ja-JP" altLang="en-US" sz="3700" b="0" dirty="0">
              <a:effectLst/>
            </a:endParaRPr>
          </a:p>
          <a:p>
            <a:pPr mar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ja-JP" altLang="en-US" sz="3700" b="0" dirty="0">
                <a:effectLst/>
              </a:rPr>
            </a:br>
            <a:r>
              <a:rPr lang="ja-JP" altLang="en-US" sz="3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アクアマリン</a:t>
            </a:r>
            <a:endParaRPr lang="ja-JP" altLang="en-US" sz="3700" b="0" dirty="0">
              <a:effectLst/>
            </a:endParaRPr>
          </a:p>
          <a:p>
            <a:pPr mar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アクアマリンは３月の誕生石</a:t>
            </a:r>
            <a:endParaRPr lang="ja-JP" altLang="en-US" sz="3700" b="0" dirty="0">
              <a:effectLst/>
            </a:endParaRPr>
          </a:p>
          <a:p>
            <a:pPr mar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すべての生命の源である「海」に深いかかわりを持つ石。</a:t>
            </a:r>
            <a:endParaRPr lang="ja-JP" altLang="en-US" sz="3700" b="0" dirty="0">
              <a:effectLst/>
            </a:endParaRPr>
          </a:p>
          <a:p>
            <a:pPr mar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幸福・富・生命・若さを象徴</a:t>
            </a:r>
            <a:endParaRPr lang="ja-JP" altLang="en-US" sz="3700" b="0" dirty="0">
              <a:effectLst/>
            </a:endParaRPr>
          </a:p>
          <a:p>
            <a:pPr mar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また、愛情・友情・夫婦・家族など、様々な対人関係に潤いをもたらすと伝えられています。</a:t>
            </a:r>
            <a:endParaRPr lang="en-US" altLang="ja-JP" sz="37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古来より結婚や出産のお祝いにアクアマリンを贈られると、幸せになれるという言い伝えがあります。</a:t>
            </a:r>
            <a:endParaRPr lang="ja-JP" altLang="en-US" sz="3700" b="0" dirty="0">
              <a:effectLst/>
            </a:endParaRPr>
          </a:p>
          <a:p>
            <a:pPr mar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ja-JP" altLang="en-US" sz="3700" b="0" dirty="0">
                <a:effectLst/>
              </a:rPr>
            </a:br>
            <a:br>
              <a:rPr lang="ja-JP" altLang="en-US" sz="4300" b="0" dirty="0"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43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制作メッセージ</a:t>
            </a:r>
            <a:endParaRPr lang="ja-JP" altLang="en-US" sz="4300" b="0" dirty="0">
              <a:solidFill>
                <a:schemeClr val="accent6">
                  <a:lumMod val="50000"/>
                </a:schemeClr>
              </a:solidFill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4300" b="0" i="0" u="none" strike="noStrike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統合の女神</a:t>
            </a:r>
            <a:endParaRPr lang="ja-JP" altLang="en-US" sz="4300" b="0" dirty="0"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4300" b="0" i="0" u="none" strike="noStrike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「聖なる石」と「生命の源」の組み合わせ</a:t>
            </a:r>
            <a:endParaRPr lang="ja-JP" altLang="en-US" sz="4300" b="0" dirty="0"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4300" b="0" i="0" u="none" strike="noStrike" dirty="0">
                <a:solidFill>
                  <a:srgbClr val="00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あなたの気持ちの統合の時がきました。</a:t>
            </a:r>
            <a:endParaRPr lang="ja-JP" altLang="en-US" sz="4300" b="0" dirty="0"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ja-JP" altLang="en-US" sz="2800" b="0" dirty="0">
                <a:effectLst/>
              </a:rPr>
            </a:br>
            <a:r>
              <a:rPr lang="ja-JP" altLang="en-US" sz="5600" b="0" dirty="0">
                <a:effectLst/>
              </a:rPr>
              <a:t>価格　</a:t>
            </a:r>
            <a:r>
              <a:rPr lang="en-US" altLang="ja-JP" sz="5600" b="0" dirty="0">
                <a:effectLst/>
              </a:rPr>
              <a:t>52800</a:t>
            </a:r>
            <a:r>
              <a:rPr lang="ja-JP" altLang="en-US" sz="5600" b="0" dirty="0">
                <a:effectLst/>
              </a:rPr>
              <a:t>円</a:t>
            </a:r>
            <a:br>
              <a:rPr lang="ja-JP" altLang="en-US" sz="5600" b="0" dirty="0">
                <a:effectLst/>
              </a:rPr>
            </a:br>
            <a:r>
              <a:rPr lang="ja-JP" altLang="en-US" sz="5600" b="0" dirty="0">
                <a:effectLst/>
              </a:rPr>
              <a:t>　　　　　</a:t>
            </a:r>
            <a:r>
              <a:rPr lang="ja-JP" altLang="en-US" sz="3800" b="0" dirty="0">
                <a:effectLst/>
              </a:rPr>
              <a:t>　　　　　　　　　　　　　　　　　　　　　　　　　　　　　　　　　</a:t>
            </a:r>
            <a:endParaRPr lang="en-US" altLang="ja-JP" sz="38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ja-JP" sz="3800" dirty="0"/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ja-JP" sz="38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800" dirty="0"/>
              <a:t>　　　　　　　　　　　　　　　　　　　　　　　　　　　　　　　　　　　　　　</a:t>
            </a:r>
            <a:r>
              <a:rPr lang="ja-JP" altLang="en-US" sz="3800" b="0" dirty="0">
                <a:effectLst/>
              </a:rPr>
              <a:t>　</a:t>
            </a:r>
            <a:endParaRPr lang="ja-JP" altLang="en-US" sz="1050" b="0" dirty="0">
              <a:effectLst/>
            </a:endParaRPr>
          </a:p>
          <a:p>
            <a:pPr marL="0" indent="0">
              <a:buNone/>
            </a:pPr>
            <a:br>
              <a:rPr lang="ja-JP" altLang="en-US" sz="1050" dirty="0"/>
            </a:br>
            <a:endParaRPr lang="en-US" altLang="ja-JP" sz="11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73493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A4_base.jpg" descr="A4_ba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80701" cy="7550781"/>
          </a:xfrm>
          <a:prstGeom prst="rect">
            <a:avLst/>
          </a:prstGeom>
          <a:ln w="3175">
            <a:miter lim="400000"/>
          </a:ln>
        </p:spPr>
      </p:pic>
      <p:sp>
        <p:nvSpPr>
          <p:cNvPr id="120" name="ここにタイトルが入ります"/>
          <p:cNvSpPr txBox="1"/>
          <p:nvPr/>
        </p:nvSpPr>
        <p:spPr>
          <a:xfrm>
            <a:off x="5317846" y="1127815"/>
            <a:ext cx="45000" cy="4758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251" tIns="22251" rIns="22251" bIns="22251" anchor="ctr">
            <a:spAutoFit/>
          </a:bodyPr>
          <a:lstStyle>
            <a:lvl1pPr>
              <a:defRPr sz="2800">
                <a:latin typeface="游明朝体 ミディアム"/>
                <a:ea typeface="游明朝体 ミディアム"/>
                <a:cs typeface="游明朝体 ミディアム"/>
                <a:sym typeface="游明朝体 ミディアム"/>
              </a:defRPr>
            </a:lvl1pPr>
          </a:lstStyle>
          <a:p>
            <a:endParaRPr dirty="0"/>
          </a:p>
        </p:txBody>
      </p:sp>
      <p:sp>
        <p:nvSpPr>
          <p:cNvPr id="121" name="ここに文字が入ります。ここに文字が入ります。…"/>
          <p:cNvSpPr txBox="1"/>
          <p:nvPr/>
        </p:nvSpPr>
        <p:spPr>
          <a:xfrm>
            <a:off x="1015381" y="2320615"/>
            <a:ext cx="8649939" cy="4296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251" tIns="22251" rIns="22251" bIns="22251">
            <a:spAutoFit/>
          </a:bodyPr>
          <a:lstStyle/>
          <a:p>
            <a:pPr>
              <a:defRPr sz="2500">
                <a:latin typeface="游明朝体 ミディアム"/>
                <a:ea typeface="游明朝体 ミディアム"/>
                <a:cs typeface="游明朝体 ミディアム"/>
                <a:sym typeface="游明朝体 ミディアム"/>
              </a:defRPr>
            </a:pPr>
            <a:endParaRPr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1D66602-3206-4CA2-8B52-BE87A4C10924}"/>
              </a:ext>
            </a:extLst>
          </p:cNvPr>
          <p:cNvSpPr txBox="1"/>
          <p:nvPr/>
        </p:nvSpPr>
        <p:spPr>
          <a:xfrm>
            <a:off x="540327" y="1127814"/>
            <a:ext cx="8649939" cy="628595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ja-JP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*</a:t>
            </a:r>
            <a:r>
              <a:rPr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天然石</a:t>
            </a:r>
            <a:r>
              <a:rPr lang="ja-JP" altLang="en-US" sz="14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ネーム	　　　</a:t>
            </a: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</a:t>
            </a:r>
            <a:r>
              <a:rPr lang="ja-JP" altLang="en-US" sz="14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en-US" altLang="ja-JP" sz="14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*</a:t>
            </a:r>
            <a:r>
              <a:rPr lang="ja-JP" altLang="en-US" sz="14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キーワード</a:t>
            </a: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	　　　　　　　　　　　　　　　　　　　　　　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アクアオーラ	　      　創造力を高め　自己表現を強化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アポフィライト	　　クリーンなパワーで精神を高次元に導く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アメジスト	　　　　安らぎ　真実の愛　インスピレーションアップ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インカローズ	　　      情熱を高める　疲労回復　女子力アップ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オニキス	　　　　      決断力と行動力をもたらす　邪気を払う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オパール	　　　　      隠れた才能をひきだす　新しい価値観　クリエイティブ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ガーネット	　　　　努力の結果をもたらし成功へと導く　勇気	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クンツァイト	　　      ハートのエネルギー活性化　愛し愛される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サファイア	　　　　知恵　愛　美をもたらす聖なる石　優雅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水晶　　　　　　	浄化　清める　調和　統合　強化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スーパーセブン	　　愛と調和　事業成功　エネルギーアップ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スギライト	　　　　自然治療力を高める　叡智を引き出す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スモーキークォーツ	精神安定　グランディング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8321970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A4_base.jpg" descr="A4_ba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80701" cy="7550781"/>
          </a:xfrm>
          <a:prstGeom prst="rect">
            <a:avLst/>
          </a:prstGeom>
          <a:ln w="3175">
            <a:miter lim="400000"/>
          </a:ln>
        </p:spPr>
      </p:pic>
      <p:sp>
        <p:nvSpPr>
          <p:cNvPr id="120" name="ここにタイトルが入ります"/>
          <p:cNvSpPr txBox="1"/>
          <p:nvPr/>
        </p:nvSpPr>
        <p:spPr>
          <a:xfrm>
            <a:off x="5317846" y="1127815"/>
            <a:ext cx="45000" cy="4758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251" tIns="22251" rIns="22251" bIns="22251" anchor="ctr">
            <a:spAutoFit/>
          </a:bodyPr>
          <a:lstStyle>
            <a:lvl1pPr>
              <a:defRPr sz="2800">
                <a:latin typeface="游明朝体 ミディアム"/>
                <a:ea typeface="游明朝体 ミディアム"/>
                <a:cs typeface="游明朝体 ミディアム"/>
                <a:sym typeface="游明朝体 ミディアム"/>
              </a:defRPr>
            </a:lvl1pPr>
          </a:lstStyle>
          <a:p>
            <a:endParaRPr dirty="0"/>
          </a:p>
        </p:txBody>
      </p:sp>
      <p:sp>
        <p:nvSpPr>
          <p:cNvPr id="121" name="ここに文字が入ります。ここに文字が入ります。…"/>
          <p:cNvSpPr txBox="1"/>
          <p:nvPr/>
        </p:nvSpPr>
        <p:spPr>
          <a:xfrm>
            <a:off x="1015381" y="2320615"/>
            <a:ext cx="8649939" cy="4296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251" tIns="22251" rIns="22251" bIns="22251">
            <a:spAutoFit/>
          </a:bodyPr>
          <a:lstStyle/>
          <a:p>
            <a:pPr>
              <a:defRPr sz="2500">
                <a:latin typeface="游明朝体 ミディアム"/>
                <a:ea typeface="游明朝体 ミディアム"/>
                <a:cs typeface="游明朝体 ミディアム"/>
                <a:sym typeface="游明朝体 ミディアム"/>
              </a:defRPr>
            </a:pPr>
            <a:endParaRPr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1D66602-3206-4CA2-8B52-BE87A4C10924}"/>
              </a:ext>
            </a:extLst>
          </p:cNvPr>
          <p:cNvSpPr txBox="1"/>
          <p:nvPr/>
        </p:nvSpPr>
        <p:spPr>
          <a:xfrm>
            <a:off x="506854" y="860647"/>
            <a:ext cx="9621983" cy="670145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ja-JP" sz="14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*</a:t>
            </a:r>
            <a:r>
              <a:rPr lang="ja-JP" altLang="en-US" sz="14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天然石ネーム</a:t>
            </a: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	　　　　　</a:t>
            </a:r>
            <a:r>
              <a:rPr lang="en-US" altLang="ja-JP" sz="14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*</a:t>
            </a:r>
            <a:r>
              <a:rPr lang="ja-JP" altLang="en-US" sz="14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キーワード</a:t>
            </a: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ターコイズ	　　　勇気と行動力　身を守る　人生の守護石　友情の石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ダイヤモンド	      　自己存在を強くアピールする　最強の護符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タンビュライト	      　無条件の愛　天使のパワー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チャロアイト	      　方向転換をサポート　精神と感情のバランス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ダイオプテーズ	　心身のバランス　安定に導く　綺麗な循環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トルマリン	　　　心身を浄化　平和と安定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タンザナイト　         誇り高きクリスタル　冷静　空想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ハーキマーダイヤモンド</a:t>
            </a:r>
            <a:endParaRPr lang="en-US" altLang="ja-JP" sz="1800" b="0" i="0" u="none" strike="noStrike" baseline="0" dirty="0">
              <a:solidFill>
                <a:srgbClr val="00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en-US" altLang="ja-JP" sz="1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               </a:t>
            </a: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	          希望の種　才能の開花　ドリームクリスタル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ピンクコバルトカルサイト</a:t>
            </a:r>
            <a:endParaRPr lang="en-US" altLang="ja-JP" sz="1800" b="0" i="0" u="none" strike="noStrike" baseline="0" dirty="0">
              <a:solidFill>
                <a:srgbClr val="00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en-US" altLang="ja-JP" sz="1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               </a:t>
            </a: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	          愛を運んでくる　セクシーな美　調和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ペリドット	          ネガティブなエネルギーから守る　太陽の石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マザーオブパール    家族の絆　女性の魅力アップ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ムーンストーン	    感受性を豊かに　力を引き出してくれる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07651933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A4_base.jpg" descr="A4_ba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80701" cy="7550781"/>
          </a:xfrm>
          <a:prstGeom prst="rect">
            <a:avLst/>
          </a:prstGeom>
          <a:ln w="3175">
            <a:miter lim="400000"/>
          </a:ln>
        </p:spPr>
      </p:pic>
      <p:sp>
        <p:nvSpPr>
          <p:cNvPr id="120" name="ここにタイトルが入ります"/>
          <p:cNvSpPr txBox="1"/>
          <p:nvPr/>
        </p:nvSpPr>
        <p:spPr>
          <a:xfrm>
            <a:off x="5317846" y="1127815"/>
            <a:ext cx="45000" cy="4758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251" tIns="22251" rIns="22251" bIns="22251" anchor="ctr">
            <a:spAutoFit/>
          </a:bodyPr>
          <a:lstStyle>
            <a:lvl1pPr>
              <a:defRPr sz="2800">
                <a:latin typeface="游明朝体 ミディアム"/>
                <a:ea typeface="游明朝体 ミディアム"/>
                <a:cs typeface="游明朝体 ミディアム"/>
                <a:sym typeface="游明朝体 ミディアム"/>
              </a:defRPr>
            </a:lvl1pPr>
          </a:lstStyle>
          <a:p>
            <a:endParaRPr dirty="0"/>
          </a:p>
        </p:txBody>
      </p:sp>
      <p:sp>
        <p:nvSpPr>
          <p:cNvPr id="121" name="ここに文字が入ります。ここに文字が入ります。…"/>
          <p:cNvSpPr txBox="1"/>
          <p:nvPr/>
        </p:nvSpPr>
        <p:spPr>
          <a:xfrm>
            <a:off x="1015381" y="2320615"/>
            <a:ext cx="8649939" cy="4296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251" tIns="22251" rIns="22251" bIns="22251">
            <a:spAutoFit/>
          </a:bodyPr>
          <a:lstStyle/>
          <a:p>
            <a:pPr>
              <a:defRPr sz="2500">
                <a:latin typeface="游明朝体 ミディアム"/>
                <a:ea typeface="游明朝体 ミディアム"/>
                <a:cs typeface="游明朝体 ミディアム"/>
                <a:sym typeface="游明朝体 ミディアム"/>
              </a:defRPr>
            </a:pPr>
            <a:endParaRPr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1D66602-3206-4CA2-8B52-BE87A4C10924}"/>
              </a:ext>
            </a:extLst>
          </p:cNvPr>
          <p:cNvSpPr txBox="1"/>
          <p:nvPr/>
        </p:nvSpPr>
        <p:spPr>
          <a:xfrm>
            <a:off x="602674" y="1127815"/>
            <a:ext cx="9507682" cy="125162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rtl="0">
              <a:spcBef>
                <a:spcPts val="1400"/>
              </a:spcBef>
              <a:spcAft>
                <a:spcPts val="1400"/>
              </a:spcAft>
            </a:pPr>
            <a:endParaRPr lang="en-US" altLang="ja-JP" sz="360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rtl="0">
              <a:spcBef>
                <a:spcPts val="1400"/>
              </a:spcBef>
              <a:spcAft>
                <a:spcPts val="1400"/>
              </a:spcAft>
            </a:pPr>
            <a:endParaRPr lang="en-US" altLang="ja-JP" sz="16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44E074-7153-4197-8778-E68C996ED25C}"/>
              </a:ext>
            </a:extLst>
          </p:cNvPr>
          <p:cNvSpPr txBox="1"/>
          <p:nvPr/>
        </p:nvSpPr>
        <p:spPr>
          <a:xfrm>
            <a:off x="789709" y="1127815"/>
            <a:ext cx="9434946" cy="563231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ja-JP" sz="2000" dirty="0">
                <a:latin typeface="+mj-lt"/>
                <a:ea typeface="游ゴシック" panose="020B0400000000000000" pitchFamily="50" charset="-128"/>
              </a:rPr>
              <a:t>*</a:t>
            </a:r>
            <a:r>
              <a:rPr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天然石</a:t>
            </a:r>
            <a:r>
              <a:rPr lang="ja-JP" altLang="en-US" sz="14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ネーム	</a:t>
            </a: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                           </a:t>
            </a:r>
            <a:r>
              <a:rPr lang="en-US" altLang="ja-JP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*</a:t>
            </a:r>
            <a:r>
              <a:rPr lang="ja-JP" altLang="en-US" sz="14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キーワード</a:t>
            </a: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ラピスラズリ	                決断力　表現力　心身と魂の浄化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ラブラドライト    	          眠っていた能力の目覚め　月と太陽の象徴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ラリマー</a:t>
            </a:r>
            <a:r>
              <a:rPr lang="ja-JP" altLang="en-US" sz="1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              </a:t>
            </a: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	   愛と平和　慈愛　安らぎ　変化の時期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ルチルクォーツ	          勝負運アップ　集中力　直観力を高める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ルビー	                       勝利を呼ぶ石　活力　情熱的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レインボーオーラ	          オーラの癒し　潜在能力の開花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レインボークォーツ         インスピレーション　クリエイティブ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ローズクォーツ	          自分自身を愛する大切さを教えてくれる	</a:t>
            </a:r>
            <a:endParaRPr lang="en-US" altLang="ja-JP" sz="1800" b="0" i="0" u="none" strike="noStrike" baseline="0" dirty="0">
              <a:solidFill>
                <a:srgbClr val="00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パール　　　　　　       悪い縁や運を遠ざける	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		</a:t>
            </a:r>
          </a:p>
          <a:p>
            <a:r>
              <a:rPr lang="ja-JP" altLang="en-US" sz="20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		</a:t>
            </a:r>
          </a:p>
          <a:p>
            <a:r>
              <a:rPr lang="ja-JP" altLang="en-US" sz="20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		</a:t>
            </a:r>
          </a:p>
          <a:p>
            <a:r>
              <a:rPr lang="ja-JP" altLang="en-US" sz="20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		</a:t>
            </a:r>
          </a:p>
        </p:txBody>
      </p:sp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B6F42F99-7CBA-4BF6-ADDC-50EC980007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329" y="4878650"/>
            <a:ext cx="1696027" cy="169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1127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45478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2251" tIns="22251" rIns="22251" bIns="22251" numCol="1" spcCol="38100" rtlCol="0" anchor="ctr">
        <a:spAutoFit/>
      </a:bodyPr>
      <a:lstStyle>
        <a:defPPr marL="0" marR="0" indent="0" algn="ctr" defTabSz="45478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45478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2251" tIns="22251" rIns="22251" bIns="22251" numCol="1" spcCol="38100" rtlCol="0" anchor="ctr">
        <a:spAutoFit/>
      </a:bodyPr>
      <a:lstStyle>
        <a:defPPr marL="0" marR="0" indent="0" algn="ctr" defTabSz="45478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</TotalTime>
  <Words>1424</Words>
  <Application>Microsoft Office PowerPoint</Application>
  <PresentationFormat>ユーザー設定</PresentationFormat>
  <Paragraphs>117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9" baseType="lpstr">
      <vt:lpstr>AR P丸ゴシック体E</vt:lpstr>
      <vt:lpstr>AR P丸ゴシック体M</vt:lpstr>
      <vt:lpstr>Helvetica Neue Light</vt:lpstr>
      <vt:lpstr>ヒラギノ角ゴ ProN W3</vt:lpstr>
      <vt:lpstr>ヒラギノ角ゴ ProN W6</vt:lpstr>
      <vt:lpstr>游ゴシック</vt:lpstr>
      <vt:lpstr>游明朝体 ミディアム</vt:lpstr>
      <vt:lpstr>Arial</vt:lpstr>
      <vt:lpstr>Verdana</vt:lpstr>
      <vt:lpstr>White</vt:lpstr>
      <vt:lpstr> あなたの中に存在する女神の象徴 美しいお守りジュエリー    女神ジュエリーは、あなたの中に眠っている 女神性（女性性）の象徴 今のあなたに必要な クリスタルと出逢う時がきました    石ことば・コーディネート のヒント集  公式ライン登録 プレゼント  </vt:lpstr>
      <vt:lpstr>PowerPoint プレゼンテーション</vt:lpstr>
      <vt:lpstr>PowerPoint プレゼンテーション</vt:lpstr>
      <vt:lpstr>PowerPoint プレゼンテーション</vt:lpstr>
      <vt:lpstr>今のあなたに必要な天然石に出逢う </vt:lpstr>
      <vt:lpstr> あなたの中に存在する女神の象徴  オンリーワンの美しいお守りジュエリー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長谷川 真由美</cp:lastModifiedBy>
  <cp:revision>88</cp:revision>
  <cp:lastPrinted>2021-06-05T14:15:39Z</cp:lastPrinted>
  <dcterms:modified xsi:type="dcterms:W3CDTF">2021-06-05T23:43:29Z</dcterms:modified>
</cp:coreProperties>
</file>